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69"/>
  </p:notesMasterIdLst>
  <p:handoutMasterIdLst>
    <p:handoutMasterId r:id="rId70"/>
  </p:handoutMasterIdLst>
  <p:sldIdLst>
    <p:sldId id="2147479775" r:id="rId5"/>
    <p:sldId id="2147479776" r:id="rId6"/>
    <p:sldId id="2147479731" r:id="rId7"/>
    <p:sldId id="2147479791" r:id="rId8"/>
    <p:sldId id="310" r:id="rId9"/>
    <p:sldId id="2147479792" r:id="rId10"/>
    <p:sldId id="2147479710" r:id="rId11"/>
    <p:sldId id="2147479733" r:id="rId12"/>
    <p:sldId id="2147479762" r:id="rId13"/>
    <p:sldId id="2147479769" r:id="rId14"/>
    <p:sldId id="2147479729" r:id="rId15"/>
    <p:sldId id="2147479734" r:id="rId16"/>
    <p:sldId id="2147479735" r:id="rId17"/>
    <p:sldId id="2147479768" r:id="rId18"/>
    <p:sldId id="2147479752" r:id="rId19"/>
    <p:sldId id="2147479709" r:id="rId20"/>
    <p:sldId id="2147479761" r:id="rId21"/>
    <p:sldId id="2147479706" r:id="rId22"/>
    <p:sldId id="2147479745" r:id="rId23"/>
    <p:sldId id="2147479712" r:id="rId24"/>
    <p:sldId id="2147479749" r:id="rId25"/>
    <p:sldId id="2147479718" r:id="rId26"/>
    <p:sldId id="2147479742" r:id="rId27"/>
    <p:sldId id="2147479743" r:id="rId28"/>
    <p:sldId id="2147479785" r:id="rId29"/>
    <p:sldId id="2147479717" r:id="rId30"/>
    <p:sldId id="2147479730" r:id="rId31"/>
    <p:sldId id="2147479765" r:id="rId32"/>
    <p:sldId id="2147479755" r:id="rId33"/>
    <p:sldId id="2147479721" r:id="rId34"/>
    <p:sldId id="2147479722" r:id="rId35"/>
    <p:sldId id="2147479770" r:id="rId36"/>
    <p:sldId id="2147479746" r:id="rId37"/>
    <p:sldId id="2147479723" r:id="rId38"/>
    <p:sldId id="2147479747" r:id="rId39"/>
    <p:sldId id="2147479748" r:id="rId40"/>
    <p:sldId id="2147479750" r:id="rId41"/>
    <p:sldId id="2147479751" r:id="rId42"/>
    <p:sldId id="2147479754" r:id="rId43"/>
    <p:sldId id="2147479786" r:id="rId44"/>
    <p:sldId id="2147479787" r:id="rId45"/>
    <p:sldId id="2147479692" r:id="rId46"/>
    <p:sldId id="2147479771" r:id="rId47"/>
    <p:sldId id="2147479753" r:id="rId48"/>
    <p:sldId id="2147479759" r:id="rId49"/>
    <p:sldId id="2147479758" r:id="rId50"/>
    <p:sldId id="2147479766" r:id="rId51"/>
    <p:sldId id="2147479760" r:id="rId52"/>
    <p:sldId id="2147479757" r:id="rId53"/>
    <p:sldId id="2147479694" r:id="rId54"/>
    <p:sldId id="2147479693" r:id="rId55"/>
    <p:sldId id="2147479695" r:id="rId56"/>
    <p:sldId id="2147479788" r:id="rId57"/>
    <p:sldId id="2147479773" r:id="rId58"/>
    <p:sldId id="2147479772" r:id="rId59"/>
    <p:sldId id="2147479774" r:id="rId60"/>
    <p:sldId id="2147479789" r:id="rId61"/>
    <p:sldId id="2147479790" r:id="rId62"/>
    <p:sldId id="2147479777" r:id="rId63"/>
    <p:sldId id="2147479778" r:id="rId64"/>
    <p:sldId id="2147479779" r:id="rId65"/>
    <p:sldId id="2147479780" r:id="rId66"/>
    <p:sldId id="2147479783" r:id="rId67"/>
    <p:sldId id="2147479784" r:id="rId68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4"/>
    <a:srgbClr val="91EFD7"/>
    <a:srgbClr val="78ECD8"/>
    <a:srgbClr val="16786D"/>
    <a:srgbClr val="6C0000"/>
    <a:srgbClr val="FFCCCC"/>
    <a:srgbClr val="FFE593"/>
    <a:srgbClr val="F0F8FF"/>
    <a:srgbClr val="8A0000"/>
    <a:srgbClr val="DAA5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77" d="100"/>
          <a:sy n="77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3/14/2024 12:58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owerBiDevCamp/FabricUserApiDemo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4.sv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8.svg"/><Relationship Id="rId10" Type="http://schemas.openxmlformats.org/officeDocument/2006/relationships/image" Target="../media/image69.svg"/><Relationship Id="rId4" Type="http://schemas.openxmlformats.org/officeDocument/2006/relationships/image" Target="../media/image7.pn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64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71.png"/><Relationship Id="rId7" Type="http://schemas.openxmlformats.org/officeDocument/2006/relationships/image" Target="../media/image63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5.pn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Fabric User API Demo Project from GitHub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GitHub repository at </a:t>
            </a:r>
            <a:r>
              <a:rPr lang="en-US" dirty="0">
                <a:hlinkClick r:id="rId2"/>
              </a:rPr>
              <a:t>https://github.com/PowerBiDevCamp/FabricUserApiDemo</a:t>
            </a:r>
            <a:endParaRPr lang="en-US" dirty="0"/>
          </a:p>
          <a:p>
            <a:pPr lvl="1"/>
            <a:r>
              <a:rPr lang="en-US" dirty="0"/>
              <a:t>Download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FabricUserApiDemo</a:t>
            </a:r>
            <a:r>
              <a:rPr lang="en-US" dirty="0"/>
              <a:t> project source code from GitHub to local PC for testing</a:t>
            </a:r>
          </a:p>
          <a:p>
            <a:pPr lvl="1"/>
            <a:r>
              <a:rPr lang="en-US" dirty="0"/>
              <a:t>Open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FabricUserApiDemo.csproj</a:t>
            </a:r>
            <a:r>
              <a:rPr lang="en-US" dirty="0"/>
              <a:t> using any edition of Visual Studio 2022 with latest updates applied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73E3B-5822-12A4-9E81-924D96FE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08" y="2484530"/>
            <a:ext cx="2705420" cy="4204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9407281-7DBF-C3D6-3908-82CC868D502B}"/>
              </a:ext>
            </a:extLst>
          </p:cNvPr>
          <p:cNvGrpSpPr/>
          <p:nvPr/>
        </p:nvGrpSpPr>
        <p:grpSpPr>
          <a:xfrm>
            <a:off x="4382643" y="2614550"/>
            <a:ext cx="4846024" cy="3786010"/>
            <a:chOff x="4382643" y="2614550"/>
            <a:chExt cx="4846024" cy="37860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474667-94CC-5454-1FE8-ADD0874EE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559" y="2614550"/>
              <a:ext cx="3218108" cy="378601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4237DAF-9E97-C7A5-1FC2-D20470C9A406}"/>
                </a:ext>
              </a:extLst>
            </p:cNvPr>
            <p:cNvSpPr/>
            <p:nvPr/>
          </p:nvSpPr>
          <p:spPr bwMode="auto">
            <a:xfrm>
              <a:off x="4382643" y="4169624"/>
              <a:ext cx="1461052" cy="675861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1800" b="1" dirty="0" err="1">
                <a:solidFill>
                  <a:srgbClr val="6C0000"/>
                </a:solidFill>
              </a:rPr>
              <a:t>FabricUserApiDemo</a:t>
            </a:r>
            <a:r>
              <a:rPr lang="en-US" dirty="0"/>
              <a:t> is developer sample which demonstrates calling Fabric User APIs</a:t>
            </a:r>
          </a:p>
          <a:p>
            <a:pPr lvl="1"/>
            <a:r>
              <a:rPr lang="en-US" dirty="0"/>
              <a:t>Created as simple console application created using C# and .</a:t>
            </a:r>
            <a:r>
              <a:rPr lang="en-US"/>
              <a:t>NET 8</a:t>
            </a:r>
            <a:endParaRPr lang="en-US" dirty="0"/>
          </a:p>
          <a:p>
            <a:pPr lvl="1"/>
            <a:r>
              <a:rPr lang="en-US" dirty="0"/>
              <a:t>Can be opened and run using any version of Visual Studio 2022</a:t>
            </a:r>
          </a:p>
          <a:p>
            <a:pPr lvl="1"/>
            <a:r>
              <a:rPr lang="en-US" dirty="0"/>
              <a:t>You must update configuration data in </a:t>
            </a:r>
            <a:r>
              <a:rPr lang="en-US" sz="1800" b="1" dirty="0">
                <a:solidFill>
                  <a:srgbClr val="6C0000"/>
                </a:solidFill>
              </a:rPr>
              <a:t>AppSettings.cs</a:t>
            </a:r>
            <a:r>
              <a:rPr lang="en-US" dirty="0"/>
              <a:t> before running project in Visual Studio debugger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9B496-E8EF-B074-3133-F40D3E29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39" y="2908795"/>
            <a:ext cx="3250393" cy="380836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Demo Project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DF9E08-1142-0420-4DC5-4F5D5019934C}"/>
              </a:ext>
            </a:extLst>
          </p:cNvPr>
          <p:cNvSpPr/>
          <p:nvPr/>
        </p:nvSpPr>
        <p:spPr bwMode="auto">
          <a:xfrm>
            <a:off x="788239" y="5767086"/>
            <a:ext cx="744280" cy="342946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09D215-998F-56AE-CFB4-B6503168BA76}"/>
              </a:ext>
            </a:extLst>
          </p:cNvPr>
          <p:cNvGrpSpPr/>
          <p:nvPr/>
        </p:nvGrpSpPr>
        <p:grpSpPr>
          <a:xfrm>
            <a:off x="3796749" y="3916171"/>
            <a:ext cx="8319051" cy="2325604"/>
            <a:chOff x="2690023" y="3805771"/>
            <a:chExt cx="9253536" cy="27908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EC1CC8-D39B-7B8A-589F-BF63B473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9974" y="3805771"/>
              <a:ext cx="7473585" cy="27908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D47B74-E9DC-4D56-B008-88A66A99C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0023" y="5639697"/>
              <a:ext cx="1680450" cy="622956"/>
            </a:xfrm>
            <a:prstGeom prst="straightConnector1">
              <a:avLst/>
            </a:prstGeom>
            <a:ln w="2857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10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261884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PowerBiPermissionScopes</a:t>
            </a:r>
            <a:r>
              <a:rPr lang="en-US" dirty="0"/>
              <a:t> - delegated permissions for Power BI 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CED61-949D-EC02-688D-1794DAA67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t="17234"/>
          <a:stretch/>
        </p:blipFill>
        <p:spPr>
          <a:xfrm>
            <a:off x="923316" y="2718701"/>
            <a:ext cx="3610771" cy="3896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082823" y="4326003"/>
            <a:ext cx="3131372" cy="91081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FabricItemTemplateManager</a:t>
            </a:r>
            <a:r>
              <a:rPr lang="en-US" sz="2000" dirty="0"/>
              <a:t> - used to assembly item definitions for Create Item API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and execution flow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OneLakeFileWriter</a:t>
            </a:r>
            <a:r>
              <a:rPr lang="en-US" sz="1800" dirty="0"/>
              <a:t>-</a:t>
            </a:r>
            <a:r>
              <a:rPr lang="en-US" sz="1600" dirty="0"/>
              <a:t> </a:t>
            </a:r>
            <a:r>
              <a:rPr lang="en-US" sz="2000" dirty="0"/>
              <a:t>used to write files to OneLake using ADLS Gen2 APIs</a:t>
            </a:r>
            <a:endParaRPr lang="en-US" sz="1600" b="1" dirty="0">
              <a:solidFill>
                <a:srgbClr val="6C0000"/>
              </a:solidFill>
            </a:endParaRP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PowerBiUserAPi</a:t>
            </a:r>
            <a:r>
              <a:rPr lang="en-US" sz="2000" dirty="0"/>
              <a:t> - used to execute HTTP requests to Power BI REST API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WebPageGenerator</a:t>
            </a:r>
            <a:r>
              <a:rPr lang="en-US" sz="2000" dirty="0"/>
              <a:t> - used to generate HTML pages to demonstrate Power BI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2B836-D0A1-23A8-BF57-66080D3F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3" y="3675431"/>
            <a:ext cx="2932044" cy="31756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966943" y="5155485"/>
            <a:ext cx="2767324" cy="165035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provides code to authenticate user</a:t>
            </a:r>
          </a:p>
          <a:p>
            <a:pPr lvl="1"/>
            <a:r>
              <a:rPr lang="en-US" dirty="0"/>
              <a:t>Uses MSAL.NET (</a:t>
            </a:r>
            <a:r>
              <a:rPr lang="en-US" sz="18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8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Demo app leverages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8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720DF-CD9A-524B-8A9E-6851563C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69" y="3585943"/>
            <a:ext cx="5442061" cy="3088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04217B3-D7FA-442F-7950-7EB31E5E520E}"/>
              </a:ext>
            </a:extLst>
          </p:cNvPr>
          <p:cNvGrpSpPr/>
          <p:nvPr/>
        </p:nvGrpSpPr>
        <p:grpSpPr>
          <a:xfrm>
            <a:off x="4643956" y="3821270"/>
            <a:ext cx="5679228" cy="710070"/>
            <a:chOff x="4504808" y="3839563"/>
            <a:chExt cx="5679228" cy="7100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8F6EC6-63F8-6B2E-1290-0307EBB50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8" b="71220"/>
            <a:stretch/>
          </p:blipFill>
          <p:spPr>
            <a:xfrm>
              <a:off x="6920920" y="3839563"/>
              <a:ext cx="3263116" cy="710070"/>
            </a:xfrm>
            <a:prstGeom prst="rect">
              <a:avLst/>
            </a:prstGeom>
            <a:ln>
              <a:solidFill>
                <a:srgbClr val="6C0000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682997" y="4345600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504808" y="4438081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DB6A5-48BF-463E-F437-E74264B5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6" y="2063956"/>
            <a:ext cx="8138865" cy="1486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.NET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Connections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37582430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3D3638-F09F-4C97-EADB-ABDB735B0929}"/>
              </a:ext>
            </a:extLst>
          </p:cNvPr>
          <p:cNvGrpSpPr/>
          <p:nvPr/>
        </p:nvGrpSpPr>
        <p:grpSpPr>
          <a:xfrm>
            <a:off x="1275818" y="2857765"/>
            <a:ext cx="10034912" cy="3175287"/>
            <a:chOff x="1116792" y="2941402"/>
            <a:chExt cx="10867487" cy="32705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ADC957-0223-13C3-BD57-ADB8BD35391A}"/>
                </a:ext>
              </a:extLst>
            </p:cNvPr>
            <p:cNvSpPr/>
            <p:nvPr/>
          </p:nvSpPr>
          <p:spPr bwMode="auto">
            <a:xfrm>
              <a:off x="1116792" y="2941402"/>
              <a:ext cx="10867487" cy="3270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Fabric Item Types by Fabric Workload/Experience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D518A8-8E41-DC82-2686-B618E8F9EEF0}"/>
                </a:ext>
              </a:extLst>
            </p:cNvPr>
            <p:cNvSpPr/>
            <p:nvPr/>
          </p:nvSpPr>
          <p:spPr bwMode="auto">
            <a:xfrm>
              <a:off x="124946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4DB5B-2998-E251-E388-7C05F4B626EC}"/>
                </a:ext>
              </a:extLst>
            </p:cNvPr>
            <p:cNvSpPr/>
            <p:nvPr/>
          </p:nvSpPr>
          <p:spPr bwMode="auto">
            <a:xfrm>
              <a:off x="1388465" y="3851428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C4DDD4-AD0D-EAC1-53C1-CCA7A58448A4}"/>
                </a:ext>
              </a:extLst>
            </p:cNvPr>
            <p:cNvSpPr/>
            <p:nvPr/>
          </p:nvSpPr>
          <p:spPr bwMode="auto">
            <a:xfrm>
              <a:off x="1388465" y="4368703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90F1F8-73B2-3E5B-18EA-BEFA513C82F9}"/>
                </a:ext>
              </a:extLst>
            </p:cNvPr>
            <p:cNvSpPr/>
            <p:nvPr/>
          </p:nvSpPr>
          <p:spPr bwMode="auto">
            <a:xfrm>
              <a:off x="1388465" y="4885977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A45E1C-1502-0D21-AB1C-AEC185CA465A}"/>
                </a:ext>
              </a:extLst>
            </p:cNvPr>
            <p:cNvSpPr/>
            <p:nvPr/>
          </p:nvSpPr>
          <p:spPr bwMode="auto">
            <a:xfrm>
              <a:off x="340429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5B73C6-41D0-CBFF-C998-8F8A9F2627D0}"/>
                </a:ext>
              </a:extLst>
            </p:cNvPr>
            <p:cNvSpPr/>
            <p:nvPr/>
          </p:nvSpPr>
          <p:spPr bwMode="auto">
            <a:xfrm>
              <a:off x="3543295" y="3851428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DD949E-5A7A-03F2-569F-273DED4DB3FB}"/>
                </a:ext>
              </a:extLst>
            </p:cNvPr>
            <p:cNvSpPr/>
            <p:nvPr/>
          </p:nvSpPr>
          <p:spPr bwMode="auto">
            <a:xfrm>
              <a:off x="3543295" y="4368703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392E7D-ACA3-4665-ADBF-8DA3F3961D50}"/>
                </a:ext>
              </a:extLst>
            </p:cNvPr>
            <p:cNvSpPr/>
            <p:nvPr/>
          </p:nvSpPr>
          <p:spPr bwMode="auto">
            <a:xfrm>
              <a:off x="3543295" y="4885977"/>
              <a:ext cx="1727879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1D4076-B846-FB2E-30E6-4C2F63062D83}"/>
                </a:ext>
              </a:extLst>
            </p:cNvPr>
            <p:cNvSpPr/>
            <p:nvPr/>
          </p:nvSpPr>
          <p:spPr bwMode="auto">
            <a:xfrm>
              <a:off x="3543295" y="5403251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3381E6-E3C0-BA6B-A8A4-9EE46BC935F3}"/>
                </a:ext>
              </a:extLst>
            </p:cNvPr>
            <p:cNvSpPr/>
            <p:nvPr/>
          </p:nvSpPr>
          <p:spPr bwMode="auto">
            <a:xfrm>
              <a:off x="555912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1679E3-39D6-B0D9-8F0C-83C75F256CAE}"/>
                </a:ext>
              </a:extLst>
            </p:cNvPr>
            <p:cNvSpPr/>
            <p:nvPr/>
          </p:nvSpPr>
          <p:spPr bwMode="auto">
            <a:xfrm>
              <a:off x="5698125" y="3851428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A52199-DAD0-428F-E5A4-E452427995FE}"/>
                </a:ext>
              </a:extLst>
            </p:cNvPr>
            <p:cNvSpPr/>
            <p:nvPr/>
          </p:nvSpPr>
          <p:spPr bwMode="auto">
            <a:xfrm>
              <a:off x="5698125" y="4368703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286613-36D2-38A4-C735-86CFE33A4DDE}"/>
                </a:ext>
              </a:extLst>
            </p:cNvPr>
            <p:cNvSpPr/>
            <p:nvPr/>
          </p:nvSpPr>
          <p:spPr bwMode="auto">
            <a:xfrm>
              <a:off x="771395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8BCB6A-9CB1-1C41-C9E0-3A49C52F73B8}"/>
                </a:ext>
              </a:extLst>
            </p:cNvPr>
            <p:cNvSpPr/>
            <p:nvPr/>
          </p:nvSpPr>
          <p:spPr bwMode="auto">
            <a:xfrm>
              <a:off x="7852955" y="3851428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66D0CE-56E0-837B-DEE2-18DFCDF7334A}"/>
                </a:ext>
              </a:extLst>
            </p:cNvPr>
            <p:cNvSpPr/>
            <p:nvPr/>
          </p:nvSpPr>
          <p:spPr bwMode="auto">
            <a:xfrm>
              <a:off x="7852955" y="4368703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466BFD-C100-FE9D-F83E-0EFADDFAA007}"/>
                </a:ext>
              </a:extLst>
            </p:cNvPr>
            <p:cNvSpPr/>
            <p:nvPr/>
          </p:nvSpPr>
          <p:spPr bwMode="auto">
            <a:xfrm>
              <a:off x="9868789" y="3473034"/>
              <a:ext cx="2015834" cy="2500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AF6525-E963-066E-33C9-BE322272E018}"/>
                </a:ext>
              </a:extLst>
            </p:cNvPr>
            <p:cNvSpPr/>
            <p:nvPr/>
          </p:nvSpPr>
          <p:spPr bwMode="auto">
            <a:xfrm>
              <a:off x="10007785" y="3851428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2A7ED-0939-833F-7940-03C556FBAAA5}"/>
                </a:ext>
              </a:extLst>
            </p:cNvPr>
            <p:cNvSpPr/>
            <p:nvPr/>
          </p:nvSpPr>
          <p:spPr bwMode="auto">
            <a:xfrm>
              <a:off x="10007785" y="4368703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6D9F03-8AD1-766F-D133-92BF808B71CA}"/>
                </a:ext>
              </a:extLst>
            </p:cNvPr>
            <p:cNvSpPr/>
            <p:nvPr/>
          </p:nvSpPr>
          <p:spPr bwMode="auto">
            <a:xfrm>
              <a:off x="10007785" y="4885977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8D0A1A-445B-6CC2-3FFD-9B048A90F193}"/>
                </a:ext>
              </a:extLst>
            </p:cNvPr>
            <p:cNvSpPr/>
            <p:nvPr/>
          </p:nvSpPr>
          <p:spPr bwMode="auto">
            <a:xfrm>
              <a:off x="10007785" y="5403251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0CD301B-8E1A-6E84-A6DC-7B04DBB8CC20}"/>
                </a:ext>
              </a:extLst>
            </p:cNvPr>
            <p:cNvSpPr/>
            <p:nvPr/>
          </p:nvSpPr>
          <p:spPr bwMode="auto">
            <a:xfrm>
              <a:off x="7852955" y="4885762"/>
              <a:ext cx="1727879" cy="3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List Items API URL using target workspace Id and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Connections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To call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API,  you must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Each type of item requires unique set of parts 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</a:t>
            </a:r>
            <a:r>
              <a:rPr lang="en-US" sz="2000" dirty="0"/>
              <a:t>API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Create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08434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to assemble item definition for create request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58FB1F-6DA4-E736-BB61-AD2A59E8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5" y="4078877"/>
            <a:ext cx="5267401" cy="2725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182429" y="4078877"/>
            <a:ext cx="6007797" cy="2583404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Example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(aka dataset) using CreateItem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CreateItem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7CF20-1B0E-32B9-7AEF-AA7525910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" r="32948" b="32259"/>
          <a:stretch/>
        </p:blipFill>
        <p:spPr>
          <a:xfrm>
            <a:off x="983975" y="3259737"/>
            <a:ext cx="6321287" cy="3399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BB584-46C4-5FFF-2631-9094B30C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98" y="4067122"/>
            <a:ext cx="4377100" cy="17851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709203" y="4808672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47536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20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to Bind Report to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523494"/>
          </a:xfrm>
        </p:spPr>
        <p:txBody>
          <a:bodyPr/>
          <a:lstStyle/>
          <a:p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76" y="2506349"/>
            <a:ext cx="6275341" cy="4172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dirty="0"/>
              <a:t>definition.pbir (this contains Id of target semantic model</a:t>
            </a:r>
          </a:p>
          <a:p>
            <a:pPr lvl="1"/>
            <a:r>
              <a:rPr lang="en-US" dirty="0"/>
              <a:t>report.json – This contains report layout with pages and visuals</a:t>
            </a:r>
          </a:p>
          <a:p>
            <a:pPr lvl="1"/>
            <a:r>
              <a:rPr lang="en-US" dirty="0"/>
              <a:t>custom-theme.json (optional) – a Power BI Desktop report theme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7D41B-321D-F67A-FDC3-43E98D10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1" y="2826390"/>
            <a:ext cx="7288431" cy="3977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230" y="3497262"/>
            <a:ext cx="4595164" cy="21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A65DE1-9CB8-2C01-409A-C5D9A3A7D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3" t="77538"/>
          <a:stretch/>
        </p:blipFill>
        <p:spPr>
          <a:xfrm>
            <a:off x="1278254" y="4887174"/>
            <a:ext cx="2815579" cy="833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C87929-AE0E-FC8C-5FD4-7766468C1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33070" r="7254" b="21177"/>
          <a:stretch/>
        </p:blipFill>
        <p:spPr>
          <a:xfrm>
            <a:off x="4389653" y="4887174"/>
            <a:ext cx="2652503" cy="175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08680"/>
          </a:xfrm>
        </p:spPr>
        <p:txBody>
          <a:bodyPr/>
          <a:lstStyle/>
          <a:p>
            <a:r>
              <a:rPr lang="en-US" dirty="0"/>
              <a:t>Motivation for Multi-tenant applications</a:t>
            </a:r>
          </a:p>
          <a:p>
            <a:r>
              <a:rPr lang="en-US" dirty="0"/>
              <a:t>Understanding Fabric User API Architecture</a:t>
            </a:r>
          </a:p>
          <a:p>
            <a:r>
              <a:rPr lang="en-US" dirty="0"/>
              <a:t>Authentication and Access Token Acquisition</a:t>
            </a:r>
          </a:p>
          <a:p>
            <a:r>
              <a:rPr lang="en-US" dirty="0"/>
              <a:t>Viewing and Creating Fabric Workspaces</a:t>
            </a:r>
          </a:p>
          <a:p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Connections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3063840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259824720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953585" y="312570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Execute code in notebook by running it as on-demand Spark job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463255" y="331000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47859" y="479417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76077" y="429232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252452" y="422247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06736" y="371983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257519" y="334819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18345" y="371577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23357" y="371577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Example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lakehouse and then use lakehouse ID to create notebook which is bound to lakehouse</a:t>
            </a:r>
          </a:p>
          <a:p>
            <a:pPr lvl="1"/>
            <a:r>
              <a:rPr lang="en-US" dirty="0"/>
              <a:t>Run notebook with python code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CreateItem API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940C4-7C14-4D2B-71A8-BF8F45CB1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19" b="18151"/>
          <a:stretch/>
        </p:blipFill>
        <p:spPr>
          <a:xfrm>
            <a:off x="1271612" y="3795303"/>
            <a:ext cx="5294596" cy="3024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19"/>
          <a:stretch/>
        </p:blipFill>
        <p:spPr>
          <a:xfrm>
            <a:off x="7659750" y="3965000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69969" y="5051482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rgbClr val="6C0000"/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/</a:t>
            </a:r>
            <a:r>
              <a:rPr lang="en-US" b="1" dirty="0"/>
              <a:t>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Notebook 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93291"/>
          </a:xfrm>
        </p:spPr>
        <p:txBody>
          <a:bodyPr/>
          <a:lstStyle/>
          <a:p>
            <a:r>
              <a:rPr lang="en-US" dirty="0"/>
              <a:t>Notebook item template contains placeholders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When creating item definition with for notebook set item definition format to </a:t>
            </a:r>
            <a:r>
              <a:rPr lang="en-US" sz="1800" b="1" dirty="0" err="1">
                <a:solidFill>
                  <a:srgbClr val="6C0000"/>
                </a:solidFill>
              </a:rPr>
              <a:t>ipynb</a:t>
            </a:r>
            <a:endParaRPr lang="en-US" b="1" dirty="0">
              <a:solidFill>
                <a:srgbClr val="6C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935600" y="1718220"/>
            <a:ext cx="3534689" cy="2126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58" y="4407192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21" y="4820730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03" y="1718220"/>
            <a:ext cx="4628637" cy="2132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648B-D4ED-1ABA-CE3B-25B81C90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Notebooks using the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E4F65-1745-9D72-39F1-ABBEB5B0C2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Fabric User API provides Job Scheduler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noProof="1"/>
              <a:t>/workspaces/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{WORKSPACE_ID}</a:t>
            </a:r>
            <a:r>
              <a:rPr lang="en-US" noProof="1"/>
              <a:t>/items/</a:t>
            </a:r>
            <a:r>
              <a:rPr lang="en-US" sz="1400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{NOTEBOOK_ID}</a:t>
            </a:r>
            <a:r>
              <a:rPr lang="en-US" noProof="1"/>
              <a:t>/jobs/instances?jobType=RunNotebook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50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1E090-B906-99D5-5FE3-CB6BD5D4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38" y="4054742"/>
            <a:ext cx="9743557" cy="1788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25687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On-demand Spark Job to Run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54819"/>
          </a:xfrm>
        </p:spPr>
        <p:txBody>
          <a:bodyPr/>
          <a:lstStyle/>
          <a:p>
            <a:r>
              <a:rPr lang="en-US" dirty="0"/>
              <a:t>Use POST command to </a:t>
            </a:r>
            <a:r>
              <a:rPr lang="en-US" sz="2000" b="1" dirty="0">
                <a:solidFill>
                  <a:srgbClr val="6C0000"/>
                </a:solidFill>
              </a:rPr>
              <a:t>Job Scheduler - Run On Demand Item Job</a:t>
            </a:r>
            <a:r>
              <a:rPr lang="en-US" dirty="0"/>
              <a:t> API</a:t>
            </a:r>
          </a:p>
          <a:p>
            <a:pPr lvl="1"/>
            <a:r>
              <a:rPr lang="en-US" sz="1800" b="1" dirty="0"/>
              <a:t>/workspaces/</a:t>
            </a:r>
            <a:r>
              <a:rPr lang="en-US" sz="1600" dirty="0"/>
              <a:t>{WORKSPACE_ID}</a:t>
            </a:r>
            <a:r>
              <a:rPr lang="en-US" sz="1800" b="1" dirty="0"/>
              <a:t>/items/</a:t>
            </a:r>
            <a:r>
              <a:rPr lang="en-US" sz="1600" dirty="0"/>
              <a:t>{NOTEBOOK_ID}</a:t>
            </a:r>
            <a:r>
              <a:rPr lang="en-US" sz="1800" b="1" dirty="0"/>
              <a:t>/jobs/</a:t>
            </a:r>
            <a:r>
              <a:rPr lang="en-US" sz="1800" b="1" dirty="0" err="1"/>
              <a:t>instances</a:t>
            </a:r>
            <a:r>
              <a:rPr lang="en-US" sz="1800" b="1" dirty="0" err="1">
                <a:solidFill>
                  <a:schemeClr val="accent4">
                    <a:lumMod val="75000"/>
                  </a:schemeClr>
                </a:solidFill>
              </a:rPr>
              <a:t>?jobType</a:t>
            </a:r>
            <a:r>
              <a:rPr lang="en-US" sz="1800" b="1" dirty="0"/>
              <a:t>=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RunNotebook</a:t>
            </a:r>
            <a:endParaRPr lang="en-US" sz="18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Response returns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headers similar to long running operation</a:t>
            </a:r>
          </a:p>
          <a:p>
            <a:pPr lvl="1"/>
            <a:endParaRPr lang="en-US" dirty="0"/>
          </a:p>
          <a:p>
            <a:r>
              <a:rPr lang="en-US" dirty="0"/>
              <a:t>Checking on a job status by executing GET request on URL in </a:t>
            </a:r>
            <a:r>
              <a:rPr lang="en-US" sz="20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response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Currently uses InProgress and Completed</a:t>
            </a:r>
          </a:p>
          <a:p>
            <a:pPr lvl="1"/>
            <a:r>
              <a:rPr lang="en-US" dirty="0"/>
              <a:t>Should be updated to Running and Succeeded instead for consistency with long running ops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007AC-95F3-DBBF-3C17-8428CB40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06" y="4640326"/>
            <a:ext cx="3124471" cy="1630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67B9-60C2-D4FE-22A4-F4EC9A53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249" y="4632705"/>
            <a:ext cx="3048264" cy="1638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Data in lakehouse tables accessible through SQL endpoint</a:t>
            </a:r>
          </a:p>
          <a:p>
            <a:pPr lvl="1"/>
            <a:r>
              <a:rPr lang="en-US" dirty="0"/>
              <a:t>SQL endpoint automatically created when you add tables to lakehouse</a:t>
            </a:r>
          </a:p>
          <a:p>
            <a:pPr lvl="1"/>
            <a:r>
              <a:rPr lang="en-US" dirty="0"/>
              <a:t>SQL endpoint of Lakehouse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zzzz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Creating semantic model on lakehouse tables uses DirectLake mode</a:t>
            </a:r>
          </a:p>
          <a:p>
            <a:pPr lvl="1"/>
            <a:r>
              <a:rPr lang="en-US" dirty="0"/>
              <a:t>Creating model allow you to define relationships, measures, hierarchies, etc.</a:t>
            </a:r>
          </a:p>
          <a:p>
            <a:pPr lvl="1"/>
            <a:r>
              <a:rPr lang="en-US" dirty="0"/>
              <a:t>Model created by passing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26055" y="2782990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37626" y="2937797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80592" y="2937797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606711" y="3324333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63061" y="4151405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93" y="3309456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2637" y="2961452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6644" y="2988492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Other Fabric End-to-End Automation Flow Scenarios</a:t>
            </a:r>
          </a:p>
          <a:p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9532982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Provisioning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62705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lvl="1"/>
            <a:r>
              <a:rPr lang="en-US" dirty="0"/>
              <a:t>Create workspace associated with premium capacity</a:t>
            </a:r>
          </a:p>
          <a:p>
            <a:pPr lvl="1"/>
            <a:r>
              <a:rPr lang="en-US" dirty="0"/>
              <a:t>Create lakehouse name staging</a:t>
            </a:r>
          </a:p>
          <a:p>
            <a:pPr lvl="1"/>
            <a:r>
              <a:rPr lang="en-US" dirty="0"/>
              <a:t>Create and run notebook to populate staging lakehouse with tables</a:t>
            </a:r>
          </a:p>
          <a:p>
            <a:pPr lvl="1"/>
            <a:r>
              <a:rPr lang="en-US" dirty="0"/>
              <a:t>Create data warehouse</a:t>
            </a:r>
          </a:p>
          <a:p>
            <a:pPr lvl="1"/>
            <a:r>
              <a:rPr lang="en-US" dirty="0"/>
              <a:t>Connect to SQL endpoint of data warehouse</a:t>
            </a:r>
          </a:p>
          <a:p>
            <a:pPr lvl="1"/>
            <a:r>
              <a:rPr lang="en-US" dirty="0"/>
              <a:t>Execute SQL to create stored procedures</a:t>
            </a:r>
          </a:p>
          <a:p>
            <a:pPr lvl="1"/>
            <a:r>
              <a:rPr lang="en-US" dirty="0"/>
              <a:t>Execute stored procedure to create 4 tables</a:t>
            </a:r>
          </a:p>
          <a:p>
            <a:pPr lvl="1"/>
            <a:r>
              <a:rPr lang="en-US" dirty="0"/>
              <a:t>Execute 4 stored procedures to populate each of the 4 tables</a:t>
            </a:r>
          </a:p>
          <a:p>
            <a:pPr lvl="1"/>
            <a:r>
              <a:rPr lang="en-US" dirty="0"/>
              <a:t>Create semantic model on top of warehouse tables</a:t>
            </a:r>
          </a:p>
          <a:p>
            <a:pPr lvl="1"/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Populating Data Warehouse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43" y="1009876"/>
            <a:ext cx="8276907" cy="59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68A98-B196-1A98-DD17-27E4E0AD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22" y="1225926"/>
            <a:ext cx="7803242" cy="5578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Other Fabric End-to-End Automation Flow Scenarios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284164220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Connections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Other Fabric End-to-End Automation Flow Scenarios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Using Power BI Embedding with Fabric</a:t>
            </a:r>
          </a:p>
        </p:txBody>
      </p:sp>
    </p:spTree>
    <p:extLst>
      <p:ext uri="{BB962C8B-B14F-4D97-AF65-F5344CB8AC3E}">
        <p14:creationId xmlns:p14="http://schemas.microsoft.com/office/powerpoint/2010/main" val="340083705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APIs are used when developing for Fabric?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 err="1"/>
              <a:t>dddd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Power BI REST API</a:t>
            </a:r>
          </a:p>
          <a:p>
            <a:pPr lvl="1"/>
            <a:r>
              <a:rPr lang="en-US" dirty="0" err="1"/>
              <a:t>sdd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ADLS Gen2 API</a:t>
            </a:r>
          </a:p>
          <a:p>
            <a:pPr lvl="1"/>
            <a:r>
              <a:rPr lang="en-US" dirty="0" err="1"/>
              <a:t>ddddd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 err="1"/>
              <a:t>dddd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Fabric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creatable workspace item types</a:t>
            </a:r>
          </a:p>
          <a:p>
            <a:pPr lvl="1"/>
            <a:r>
              <a:rPr lang="en-US" dirty="0"/>
              <a:t>Item types are categorized by Fabric Workload/Experience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CEEB2-ED7D-4E4E-1821-8FFC88AED490}"/>
              </a:ext>
            </a:extLst>
          </p:cNvPr>
          <p:cNvSpPr/>
          <p:nvPr/>
        </p:nvSpPr>
        <p:spPr bwMode="auto">
          <a:xfrm>
            <a:off x="1116792" y="2941402"/>
            <a:ext cx="10867487" cy="3270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Fabric Item Types by Fabric Workload/Experience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9298E-0762-BC02-45C0-4DB178199058}"/>
              </a:ext>
            </a:extLst>
          </p:cNvPr>
          <p:cNvSpPr/>
          <p:nvPr/>
        </p:nvSpPr>
        <p:spPr bwMode="auto">
          <a:xfrm>
            <a:off x="1249469" y="3473034"/>
            <a:ext cx="2015834" cy="2500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0FC5B9-57C3-DFD4-8BB0-7CB84E1C04BA}"/>
              </a:ext>
            </a:extLst>
          </p:cNvPr>
          <p:cNvSpPr/>
          <p:nvPr/>
        </p:nvSpPr>
        <p:spPr bwMode="auto">
          <a:xfrm>
            <a:off x="1388465" y="3851428"/>
            <a:ext cx="1727879" cy="362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639DF-1D65-D235-62C6-2E71F171C788}"/>
              </a:ext>
            </a:extLst>
          </p:cNvPr>
          <p:cNvSpPr/>
          <p:nvPr/>
        </p:nvSpPr>
        <p:spPr bwMode="auto">
          <a:xfrm>
            <a:off x="1388465" y="4368703"/>
            <a:ext cx="1727879" cy="362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90D81C-0632-1481-5E51-44EA527ECBBA}"/>
              </a:ext>
            </a:extLst>
          </p:cNvPr>
          <p:cNvSpPr/>
          <p:nvPr/>
        </p:nvSpPr>
        <p:spPr bwMode="auto">
          <a:xfrm>
            <a:off x="1388465" y="4885977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PaginatedReport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71F9CD-7F45-B681-2DAA-5C964AF8B441}"/>
              </a:ext>
            </a:extLst>
          </p:cNvPr>
          <p:cNvSpPr/>
          <p:nvPr/>
        </p:nvSpPr>
        <p:spPr bwMode="auto">
          <a:xfrm>
            <a:off x="3404299" y="3473034"/>
            <a:ext cx="2015834" cy="2500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83C9F-8F20-D695-F4E0-3E226B2915B5}"/>
              </a:ext>
            </a:extLst>
          </p:cNvPr>
          <p:cNvSpPr/>
          <p:nvPr/>
        </p:nvSpPr>
        <p:spPr bwMode="auto">
          <a:xfrm>
            <a:off x="3543295" y="3851428"/>
            <a:ext cx="1727879" cy="362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CEA33-DF93-AA6A-16E0-620A3E510031}"/>
              </a:ext>
            </a:extLst>
          </p:cNvPr>
          <p:cNvSpPr/>
          <p:nvPr/>
        </p:nvSpPr>
        <p:spPr bwMode="auto">
          <a:xfrm>
            <a:off x="3543295" y="4368703"/>
            <a:ext cx="1727879" cy="362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B0ECED-25EF-F36E-F79E-E5930F2045C7}"/>
              </a:ext>
            </a:extLst>
          </p:cNvPr>
          <p:cNvSpPr/>
          <p:nvPr/>
        </p:nvSpPr>
        <p:spPr bwMode="auto">
          <a:xfrm>
            <a:off x="3543295" y="4885977"/>
            <a:ext cx="1727879" cy="362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56229-5462-AE86-A637-41246EABB50E}"/>
              </a:ext>
            </a:extLst>
          </p:cNvPr>
          <p:cNvSpPr/>
          <p:nvPr/>
        </p:nvSpPr>
        <p:spPr bwMode="auto">
          <a:xfrm>
            <a:off x="3543295" y="5403251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FB2421-D4D0-A8E3-B2A4-2B7218AFD2C0}"/>
              </a:ext>
            </a:extLst>
          </p:cNvPr>
          <p:cNvSpPr/>
          <p:nvPr/>
        </p:nvSpPr>
        <p:spPr bwMode="auto">
          <a:xfrm>
            <a:off x="5559129" y="3473034"/>
            <a:ext cx="2015834" cy="2500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E1C81A-8309-52E5-EA28-90546B8D672E}"/>
              </a:ext>
            </a:extLst>
          </p:cNvPr>
          <p:cNvSpPr/>
          <p:nvPr/>
        </p:nvSpPr>
        <p:spPr bwMode="auto">
          <a:xfrm>
            <a:off x="5698125" y="3851428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B1C33D-7A90-08F8-019B-48143E5707E7}"/>
              </a:ext>
            </a:extLst>
          </p:cNvPr>
          <p:cNvSpPr/>
          <p:nvPr/>
        </p:nvSpPr>
        <p:spPr bwMode="auto">
          <a:xfrm>
            <a:off x="5698125" y="4368703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595682-894D-7C0D-EFB4-72035E717232}"/>
              </a:ext>
            </a:extLst>
          </p:cNvPr>
          <p:cNvSpPr/>
          <p:nvPr/>
        </p:nvSpPr>
        <p:spPr bwMode="auto">
          <a:xfrm>
            <a:off x="7713959" y="3473034"/>
            <a:ext cx="2015834" cy="2500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3929C-332D-9387-0337-437A779970C5}"/>
              </a:ext>
            </a:extLst>
          </p:cNvPr>
          <p:cNvSpPr/>
          <p:nvPr/>
        </p:nvSpPr>
        <p:spPr bwMode="auto">
          <a:xfrm>
            <a:off x="7852955" y="3851428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D6E0EB-8E68-B921-EEE9-ADCC26351AED}"/>
              </a:ext>
            </a:extLst>
          </p:cNvPr>
          <p:cNvSpPr/>
          <p:nvPr/>
        </p:nvSpPr>
        <p:spPr bwMode="auto">
          <a:xfrm>
            <a:off x="7852955" y="4368703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D7D7A-9B5D-64D5-7EF7-E7D22734E523}"/>
              </a:ext>
            </a:extLst>
          </p:cNvPr>
          <p:cNvSpPr/>
          <p:nvPr/>
        </p:nvSpPr>
        <p:spPr bwMode="auto">
          <a:xfrm>
            <a:off x="9868789" y="3473034"/>
            <a:ext cx="2015834" cy="2500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Analytics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66AAB5-17F5-19A0-AA70-3156FB09D6E8}"/>
              </a:ext>
            </a:extLst>
          </p:cNvPr>
          <p:cNvSpPr/>
          <p:nvPr/>
        </p:nvSpPr>
        <p:spPr bwMode="auto">
          <a:xfrm>
            <a:off x="10007785" y="3851428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91AFF-958B-671F-B75F-ED1DCD94168E}"/>
              </a:ext>
            </a:extLst>
          </p:cNvPr>
          <p:cNvSpPr/>
          <p:nvPr/>
        </p:nvSpPr>
        <p:spPr bwMode="auto">
          <a:xfrm>
            <a:off x="10007785" y="4368703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KQLDataConnection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3A4FC7-06A7-38B4-5738-6EBACFCD26A6}"/>
              </a:ext>
            </a:extLst>
          </p:cNvPr>
          <p:cNvSpPr/>
          <p:nvPr/>
        </p:nvSpPr>
        <p:spPr bwMode="auto">
          <a:xfrm>
            <a:off x="10007785" y="4885977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8C1CB6-9B7C-D4FA-D196-750DB0D61537}"/>
              </a:ext>
            </a:extLst>
          </p:cNvPr>
          <p:cNvSpPr/>
          <p:nvPr/>
        </p:nvSpPr>
        <p:spPr bwMode="auto">
          <a:xfrm>
            <a:off x="10007785" y="5403251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79C9D-12BB-DA17-981D-21EA3C3C3FAE}"/>
              </a:ext>
            </a:extLst>
          </p:cNvPr>
          <p:cNvSpPr/>
          <p:nvPr/>
        </p:nvSpPr>
        <p:spPr bwMode="auto">
          <a:xfrm>
            <a:off x="7852955" y="4885762"/>
            <a:ext cx="1727879" cy="362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11ef760b-d158-4726-b88a-cd71a2334016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377c6c6c-3450-448f-986e-2d19e4d4d919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8717</TotalTime>
  <Words>3569</Words>
  <Application>Microsoft Office PowerPoint</Application>
  <PresentationFormat>Custom</PresentationFormat>
  <Paragraphs>630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PowerPoint Presentation</vt:lpstr>
      <vt:lpstr>PowerPoint Presentation</vt:lpstr>
      <vt:lpstr>Agenda</vt:lpstr>
      <vt:lpstr>Getting Started with the Fabric User APIs</vt:lpstr>
      <vt:lpstr>Developing Multi-tenant Applications in Fabric</vt:lpstr>
      <vt:lpstr>What APIs are used when developing for Fabric?</vt:lpstr>
      <vt:lpstr>Fabric User API Design and Architecture</vt:lpstr>
      <vt:lpstr>RTFM! = Read The Fabric Documentation</vt:lpstr>
      <vt:lpstr>Understanding the Abstraction of a Workspace Item</vt:lpstr>
      <vt:lpstr>Download Fabric User API Demo Project from GitHub</vt:lpstr>
      <vt:lpstr>Fabric User API Demo Project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Create Workspace</vt:lpstr>
      <vt:lpstr>Add Workspace Role Assignment for User</vt:lpstr>
      <vt:lpstr>Assigning Roles to Azure AD Groups and Service Principals</vt:lpstr>
      <vt:lpstr>Agenda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Assembling Item Definitions for Calls to CreateItem API</vt:lpstr>
      <vt:lpstr>Customer Tenant Provisioning Example #1</vt:lpstr>
      <vt:lpstr>Creating Semantic Model using CreateItem</vt:lpstr>
      <vt:lpstr>Long Running Operations – Part 1</vt:lpstr>
      <vt:lpstr>Long Running Operations – Part 2</vt:lpstr>
      <vt:lpstr>Long Running Operations – Part 3</vt:lpstr>
      <vt:lpstr>Provisioning Flow to Bind Report to Semantic Model</vt:lpstr>
      <vt:lpstr>Creating Report using CreateItem API</vt:lpstr>
      <vt:lpstr>Exporting Existing Items using Get Item Definition</vt:lpstr>
      <vt:lpstr>Agenda</vt:lpstr>
      <vt:lpstr>Agenda</vt:lpstr>
      <vt:lpstr>Using Spark Jobs to Create Lakehouse Tables</vt:lpstr>
      <vt:lpstr>Customer Tenant Provisioning Example #2</vt:lpstr>
      <vt:lpstr>Creating Lakehouse using Create Item</vt:lpstr>
      <vt:lpstr>Lakehouse Properties</vt:lpstr>
      <vt:lpstr>Create Item Definition Part for Notebook</vt:lpstr>
      <vt:lpstr>Binding Notebook to Lakehouse</vt:lpstr>
      <vt:lpstr>Running Notebooks using the Job Scheduler API</vt:lpstr>
      <vt:lpstr>Starting On-demand Spark Job to Run Notebook</vt:lpstr>
      <vt:lpstr>Exposing Data to Consumers through the SQL Endpoint</vt:lpstr>
      <vt:lpstr>Creating Semantic Models on Lakehouse Tables</vt:lpstr>
      <vt:lpstr> Creating and Exposing Power BI Reports</vt:lpstr>
      <vt:lpstr>Agenda</vt:lpstr>
      <vt:lpstr>Demo of Provisioning Data Warehouse</vt:lpstr>
      <vt:lpstr>Creating and Populating Data Warehouse</vt:lpstr>
      <vt:lpstr>PowerPoint Presentation</vt:lpstr>
      <vt:lpstr>Agenda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50</cp:revision>
  <cp:lastPrinted>2019-05-02T20:11:39Z</cp:lastPrinted>
  <dcterms:created xsi:type="dcterms:W3CDTF">2018-09-21T01:16:59Z</dcterms:created>
  <dcterms:modified xsi:type="dcterms:W3CDTF">2024-03-14T16:59:25Z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